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745" r:id="rId4"/>
    <p:sldMasterId id="2147493604" r:id="rId5"/>
    <p:sldMasterId id="2147493697" r:id="rId6"/>
    <p:sldMasterId id="2147493617" r:id="rId7"/>
    <p:sldMasterId id="2147493747" r:id="rId8"/>
    <p:sldMasterId id="2147493728" r:id="rId9"/>
  </p:sldMasterIdLst>
  <p:notesMasterIdLst>
    <p:notesMasterId r:id="rId24"/>
  </p:notesMasterIdLst>
  <p:handoutMasterIdLst>
    <p:handoutMasterId r:id="rId25"/>
  </p:handoutMasterIdLst>
  <p:sldIdLst>
    <p:sldId id="274" r:id="rId10"/>
    <p:sldId id="283" r:id="rId11"/>
    <p:sldId id="313" r:id="rId12"/>
    <p:sldId id="290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959" autoAdjust="0"/>
    <p:restoredTop sz="94280" autoAdjust="0"/>
  </p:normalViewPr>
  <p:slideViewPr>
    <p:cSldViewPr snapToGrid="0" snapToObjects="1">
      <p:cViewPr varScale="1">
        <p:scale>
          <a:sx n="85" d="100"/>
          <a:sy n="85" d="100"/>
        </p:scale>
        <p:origin x="90" y="366"/>
      </p:cViewPr>
      <p:guideLst>
        <p:guide orient="horz" pos="12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4" d="100"/>
        <a:sy n="6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4A474-56DD-ED46-918C-CCFE551F6E63}" type="datetimeFigureOut">
              <a:rPr lang="es-ES" smtClean="0"/>
              <a:t>22/10/2018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CFB07-2111-5447-A1A2-1F01ABD5B4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3173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CFCE0-8981-0E4E-BE19-0A84F3A5410C}" type="datetimeFigureOut">
              <a:rPr lang="es-ES" smtClean="0"/>
              <a:t>22/10/2018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F97B8-2297-6A44-9715-D9AD7DD2B2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41643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F97B8-2297-6A44-9715-D9AD7DD2B222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5445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F97B8-2297-6A44-9715-D9AD7DD2B222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0459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CON FOTO OPC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8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1028496"/>
            <a:ext cx="2067128" cy="206003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5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Arrastrar Imagen o seleccionarla pulsando en el icono. </a:t>
            </a:r>
          </a:p>
        </p:txBody>
      </p:sp>
      <p:sp>
        <p:nvSpPr>
          <p:cNvPr id="6" name="Título 6"/>
          <p:cNvSpPr>
            <a:spLocks noGrp="1"/>
          </p:cNvSpPr>
          <p:nvPr>
            <p:ph type="title" hasCustomPrompt="1"/>
          </p:nvPr>
        </p:nvSpPr>
        <p:spPr>
          <a:xfrm>
            <a:off x="3299012" y="877638"/>
            <a:ext cx="5624830" cy="1784567"/>
          </a:xfrm>
          <a:prstGeom prst="rect">
            <a:avLst/>
          </a:prstGeom>
        </p:spPr>
        <p:txBody>
          <a:bodyPr vert="horz" anchor="t"/>
          <a:lstStyle>
            <a:lvl1pPr algn="l">
              <a:lnSpc>
                <a:spcPct val="200000"/>
              </a:lnSpc>
              <a:defRPr sz="32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s-ES" dirty="0"/>
              <a:t>Título: Arial </a:t>
            </a:r>
            <a:r>
              <a:rPr lang="es-ES"/>
              <a:t>Negrita 32pt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A SI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6"/>
          <p:cNvSpPr>
            <a:spLocks noGrp="1"/>
          </p:cNvSpPr>
          <p:nvPr>
            <p:ph type="title" hasCustomPrompt="1"/>
          </p:nvPr>
        </p:nvSpPr>
        <p:spPr>
          <a:xfrm>
            <a:off x="3299012" y="877638"/>
            <a:ext cx="5624830" cy="1784567"/>
          </a:xfrm>
          <a:prstGeom prst="rect">
            <a:avLst/>
          </a:prstGeom>
        </p:spPr>
        <p:txBody>
          <a:bodyPr vert="horz" anchor="t"/>
          <a:lstStyle>
            <a:lvl1pPr algn="l">
              <a:lnSpc>
                <a:spcPct val="200000"/>
              </a:lnSpc>
              <a:defRPr sz="32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s-ES" dirty="0"/>
              <a:t>Título: Arial </a:t>
            </a:r>
            <a:r>
              <a:rPr lang="es-ES"/>
              <a:t>Negrita 32pt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1993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CF27-4977-0F4F-B072-4EC0FD1811C7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174308" y="4767263"/>
            <a:ext cx="2895600" cy="273844"/>
          </a:xfrm>
        </p:spPr>
        <p:txBody>
          <a:bodyPr/>
          <a:lstStyle/>
          <a:p>
            <a:r>
              <a:rPr lang="es-ES"/>
              <a:t>DEPARTAMENTO EROSKI</a:t>
            </a:r>
            <a:endParaRPr lang="es-ES" dirty="0"/>
          </a:p>
        </p:txBody>
      </p:sp>
      <p:sp>
        <p:nvSpPr>
          <p:cNvPr id="7" name="Marcador de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500" y="495300"/>
            <a:ext cx="5842000" cy="4095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 baseline="0">
                <a:latin typeface="Arial"/>
                <a:cs typeface="Arial"/>
              </a:defRPr>
            </a:lvl1pPr>
          </a:lstStyle>
          <a:p>
            <a:pPr lvl="0"/>
            <a:r>
              <a:rPr lang="es-ES" dirty="0"/>
              <a:t>Índice: Arial Negrita 24pt</a:t>
            </a:r>
          </a:p>
        </p:txBody>
      </p:sp>
      <p:sp>
        <p:nvSpPr>
          <p:cNvPr id="10" name="Marcador de texto 7"/>
          <p:cNvSpPr>
            <a:spLocks noGrp="1"/>
          </p:cNvSpPr>
          <p:nvPr>
            <p:ph type="body" sz="quarter" idx="14" hasCustomPrompt="1"/>
          </p:nvPr>
        </p:nvSpPr>
        <p:spPr>
          <a:xfrm>
            <a:off x="2730500" y="1053509"/>
            <a:ext cx="5842000" cy="2933700"/>
          </a:xfrm>
          <a:prstGeom prst="rect">
            <a:avLst/>
          </a:prstGeom>
        </p:spPr>
        <p:txBody>
          <a:bodyPr vert="horz"/>
          <a:lstStyle>
            <a:lvl1pPr marL="257175" indent="-257175">
              <a:buAutoNum type="arabicPeriod"/>
              <a:defRPr sz="1800" b="0" baseline="0">
                <a:latin typeface="Arial"/>
                <a:cs typeface="Arial"/>
              </a:defRPr>
            </a:lvl1pPr>
          </a:lstStyle>
          <a:p>
            <a:pPr marL="342900" indent="-342900">
              <a:buAutoNum type="arabicPeriod"/>
            </a:pPr>
            <a:r>
              <a:rPr lang="es-ES_tradnl" dirty="0"/>
              <a:t>Título capítulo: Arial 18pt</a:t>
            </a:r>
          </a:p>
          <a:p>
            <a:pPr marL="342900" indent="-342900">
              <a:buAutoNum type="arabicPeriod"/>
            </a:pPr>
            <a:endParaRPr lang="es-ES_tradnl" dirty="0"/>
          </a:p>
          <a:p>
            <a:pPr marL="342900" indent="-342900">
              <a:buAutoNum type="arabicPeriod"/>
            </a:pPr>
            <a:r>
              <a:rPr lang="es-ES_tradnl" dirty="0"/>
              <a:t>Título capítulo: Arial 18pt</a:t>
            </a:r>
          </a:p>
          <a:p>
            <a:pPr marL="342900" indent="-342900">
              <a:buAutoNum type="arabicPeriod"/>
            </a:pPr>
            <a:endParaRPr lang="es-ES_tradnl" dirty="0"/>
          </a:p>
          <a:p>
            <a:pPr marL="342900" indent="-342900">
              <a:buAutoNum type="arabicPeriod"/>
            </a:pPr>
            <a:r>
              <a:rPr lang="es-ES_tradnl" dirty="0"/>
              <a:t>Título capítulo: Arial 18</a:t>
            </a:r>
            <a:r>
              <a:rPr lang="es-ES_tradnl" baseline="0" dirty="0"/>
              <a:t> pt</a:t>
            </a:r>
          </a:p>
          <a:p>
            <a:pPr marL="342900" indent="-342900">
              <a:buAutoNum type="arabicPeriod"/>
            </a:pPr>
            <a:endParaRPr lang="es-ES_tradnl" baseline="0" dirty="0"/>
          </a:p>
          <a:p>
            <a:pPr marL="342900" indent="-342900">
              <a:buAutoNum type="arabicPeriod"/>
            </a:pPr>
            <a:r>
              <a:rPr lang="es-ES_tradnl" baseline="0" dirty="0"/>
              <a:t>Título capítulo: Arial 18 pt</a:t>
            </a:r>
          </a:p>
          <a:p>
            <a:pPr marL="342900" indent="-342900">
              <a:buAutoNum type="arabicPeriod"/>
            </a:pPr>
            <a:endParaRPr lang="es-ES_tradnl" baseline="0" dirty="0"/>
          </a:p>
          <a:p>
            <a:pPr marL="342900" indent="-342900">
              <a:buAutoNum type="arabicPeriod"/>
            </a:pPr>
            <a:r>
              <a:rPr lang="es-ES_tradnl" baseline="0" dirty="0"/>
              <a:t>Título capítulo: Arial 18 pt</a:t>
            </a:r>
          </a:p>
        </p:txBody>
      </p:sp>
    </p:spTree>
    <p:extLst>
      <p:ext uri="{BB962C8B-B14F-4D97-AF65-F5344CB8AC3E}">
        <p14:creationId xmlns:p14="http://schemas.microsoft.com/office/powerpoint/2010/main" val="1199449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CF27-4977-0F4F-B072-4EC0FD1811C7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174308" y="4767263"/>
            <a:ext cx="2895600" cy="273844"/>
          </a:xfrm>
        </p:spPr>
        <p:txBody>
          <a:bodyPr/>
          <a:lstStyle/>
          <a:p>
            <a:r>
              <a:rPr lang="es-ES"/>
              <a:t>DEPARTAMENTO EROSKI</a:t>
            </a:r>
            <a:endParaRPr lang="es-ES" dirty="0"/>
          </a:p>
        </p:txBody>
      </p:sp>
      <p:sp>
        <p:nvSpPr>
          <p:cNvPr id="5" name="Título 6"/>
          <p:cNvSpPr>
            <a:spLocks noGrp="1"/>
          </p:cNvSpPr>
          <p:nvPr>
            <p:ph type="title" hasCustomPrompt="1"/>
          </p:nvPr>
        </p:nvSpPr>
        <p:spPr>
          <a:xfrm>
            <a:off x="3721100" y="2587228"/>
            <a:ext cx="4965700" cy="1156097"/>
          </a:xfrm>
          <a:prstGeom prst="rect">
            <a:avLst/>
          </a:prstGeom>
        </p:spPr>
        <p:txBody>
          <a:bodyPr vert="horz"/>
          <a:lstStyle>
            <a:lvl1pPr algn="l">
              <a:defRPr sz="2800" b="1" baseline="0">
                <a:latin typeface="Arial"/>
                <a:cs typeface="Arial"/>
              </a:defRPr>
            </a:lvl1pPr>
          </a:lstStyle>
          <a:p>
            <a:r>
              <a:rPr lang="es-ES" dirty="0"/>
              <a:t>1. Título: Arial Negrita 28pt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103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C48CF27-4977-0F4F-B072-4EC0FD1811C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174308" y="4767263"/>
            <a:ext cx="2895600" cy="273844"/>
          </a:xfrm>
        </p:spPr>
        <p:txBody>
          <a:bodyPr/>
          <a:lstStyle/>
          <a:p>
            <a:r>
              <a:rPr lang="es-ES"/>
              <a:t>DEPARTAMENTO EROSKI</a:t>
            </a:r>
            <a:endParaRPr lang="es-ES" dirty="0"/>
          </a:p>
        </p:txBody>
      </p:sp>
      <p:sp>
        <p:nvSpPr>
          <p:cNvPr id="10" name="Título 6"/>
          <p:cNvSpPr>
            <a:spLocks noGrp="1"/>
          </p:cNvSpPr>
          <p:nvPr>
            <p:ph type="title" hasCustomPrompt="1"/>
          </p:nvPr>
        </p:nvSpPr>
        <p:spPr>
          <a:xfrm>
            <a:off x="457200" y="638025"/>
            <a:ext cx="8229600" cy="425204"/>
          </a:xfrm>
          <a:prstGeom prst="rect">
            <a:avLst/>
          </a:prstGeom>
        </p:spPr>
        <p:txBody>
          <a:bodyPr vert="horz"/>
          <a:lstStyle>
            <a:lvl1pPr algn="l">
              <a:defRPr sz="2400" b="1" baseline="0">
                <a:latin typeface="Arial"/>
                <a:cs typeface="Arial"/>
              </a:defRPr>
            </a:lvl1pPr>
          </a:lstStyle>
          <a:p>
            <a:r>
              <a:rPr lang="es-ES" dirty="0"/>
              <a:t>Titular: Arial Negrita 24 pt</a:t>
            </a:r>
          </a:p>
        </p:txBody>
      </p:sp>
      <p:sp>
        <p:nvSpPr>
          <p:cNvPr id="11" name="Marcador de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72475"/>
            <a:ext cx="8229600" cy="351353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/>
            </a:lvl1pPr>
          </a:lstStyle>
          <a:p>
            <a:r>
              <a:rPr lang="es-ES_tradnl" altLang="es-E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Cuerpo de texto primer nivel: Arial Negrita 16 pt.</a:t>
            </a:r>
          </a:p>
          <a:p>
            <a:r>
              <a:rPr lang="es-ES_tradnl" altLang="ja-JP" sz="105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Interlineado: 1 línea</a:t>
            </a:r>
          </a:p>
          <a:p>
            <a:r>
              <a:rPr lang="es-ES_tradnl" altLang="ja-JP" sz="105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Segundo nivel: Arial 10,5 pt.</a:t>
            </a:r>
          </a:p>
          <a:p>
            <a:endParaRPr lang="es-ES_tradnl" altLang="ja-JP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es-ES_tradnl" altLang="es-E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Cuerpo de texto primer nivel: Arial Negrita 16 pt.</a:t>
            </a:r>
          </a:p>
          <a:p>
            <a:r>
              <a:rPr lang="es-ES_tradnl" altLang="ja-JP" sz="105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Interlineado: 1 línea</a:t>
            </a:r>
          </a:p>
          <a:p>
            <a:r>
              <a:rPr lang="es-ES_tradnl" altLang="ja-JP" sz="105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Segundo nivel: Arial 10,5 pt.</a:t>
            </a:r>
          </a:p>
          <a:p>
            <a:endParaRPr lang="es-ES_tradnl" altLang="ja-JP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es-ES_tradnl" altLang="es-E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Cuerpo de texto primer nivel: Arial Negrita 16 pt.</a:t>
            </a:r>
          </a:p>
          <a:p>
            <a:r>
              <a:rPr lang="es-ES_tradnl" altLang="ja-JP" sz="105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Interlineado: 1 línea</a:t>
            </a:r>
          </a:p>
          <a:p>
            <a:r>
              <a:rPr lang="es-ES_tradnl" altLang="ja-JP" sz="105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Segundo nivel: Arial 10,5 pt.</a:t>
            </a:r>
          </a:p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5521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CON FOTO OPC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8"/>
          <p:cNvSpPr>
            <a:spLocks noGrp="1"/>
          </p:cNvSpPr>
          <p:nvPr>
            <p:ph type="pic" sz="quarter" idx="10" hasCustomPrompt="1"/>
          </p:nvPr>
        </p:nvSpPr>
        <p:spPr>
          <a:xfrm>
            <a:off x="7066310" y="1026265"/>
            <a:ext cx="2077690" cy="205780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5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Arrastrar Imagen o seleccionarla pulsando en el icono. </a:t>
            </a:r>
          </a:p>
        </p:txBody>
      </p:sp>
      <p:sp>
        <p:nvSpPr>
          <p:cNvPr id="6" name="Título 6"/>
          <p:cNvSpPr>
            <a:spLocks noGrp="1"/>
          </p:cNvSpPr>
          <p:nvPr>
            <p:ph type="title" hasCustomPrompt="1"/>
          </p:nvPr>
        </p:nvSpPr>
        <p:spPr>
          <a:xfrm>
            <a:off x="368301" y="868717"/>
            <a:ext cx="5185212" cy="1784567"/>
          </a:xfrm>
          <a:prstGeom prst="rect">
            <a:avLst/>
          </a:prstGeom>
        </p:spPr>
        <p:txBody>
          <a:bodyPr vert="horz" anchor="t"/>
          <a:lstStyle>
            <a:lvl1pPr algn="l">
              <a:lnSpc>
                <a:spcPct val="200000"/>
              </a:lnSpc>
              <a:defRPr sz="32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s-ES" dirty="0"/>
              <a:t>Título: Arial </a:t>
            </a:r>
            <a:r>
              <a:rPr lang="es-ES"/>
              <a:t>Negrita 32pt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SI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6"/>
          <p:cNvSpPr>
            <a:spLocks noGrp="1"/>
          </p:cNvSpPr>
          <p:nvPr>
            <p:ph type="title" hasCustomPrompt="1"/>
          </p:nvPr>
        </p:nvSpPr>
        <p:spPr>
          <a:xfrm>
            <a:off x="368301" y="868717"/>
            <a:ext cx="5185212" cy="1784567"/>
          </a:xfrm>
          <a:prstGeom prst="rect">
            <a:avLst/>
          </a:prstGeom>
        </p:spPr>
        <p:txBody>
          <a:bodyPr vert="horz" anchor="t"/>
          <a:lstStyle>
            <a:lvl1pPr algn="l">
              <a:lnSpc>
                <a:spcPct val="200000"/>
              </a:lnSpc>
              <a:defRPr sz="32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s-ES" dirty="0"/>
              <a:t>Título: Arial </a:t>
            </a:r>
            <a:r>
              <a:rPr lang="es-ES"/>
              <a:t>Negrita 32pt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2511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08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746" r:id="rId1"/>
    <p:sldLayoutId id="2147493749" r:id="rId2"/>
  </p:sldLayoutIdLst>
  <p:hf hd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25118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  <a:latin typeface="ITC Avant Garde Std Bk"/>
                <a:cs typeface="ITC Avant Garde Std Bk"/>
              </a:defRPr>
            </a:lvl1pPr>
          </a:lstStyle>
          <a:p>
            <a:r>
              <a:rPr lang="es-ES"/>
              <a:t>DEPARTAMENTO EROSKI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ITC Avant Garde Std Bk"/>
                <a:cs typeface="ITC Avant Garde Std Bk"/>
              </a:defRPr>
            </a:lvl1pPr>
          </a:lstStyle>
          <a:p>
            <a:fld id="{4C48CF27-4977-0F4F-B072-4EC0FD1811C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Marcador de texto 2"/>
          <p:cNvSpPr txBox="1">
            <a:spLocks/>
          </p:cNvSpPr>
          <p:nvPr userDrawn="1"/>
        </p:nvSpPr>
        <p:spPr>
          <a:xfrm>
            <a:off x="6042784" y="4770391"/>
            <a:ext cx="1485900" cy="273844"/>
          </a:xfrm>
          <a:prstGeom prst="rect">
            <a:avLst/>
          </a:prstGeom>
        </p:spPr>
        <p:txBody>
          <a:bodyPr vert="horz"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s-ES" sz="1200" kern="1200" dirty="0">
                <a:solidFill>
                  <a:schemeClr val="tx1">
                    <a:tint val="75000"/>
                  </a:schemeClr>
                </a:solidFill>
                <a:latin typeface="ITC Avant Garde Std Bk"/>
                <a:ea typeface="+mn-ea"/>
                <a:cs typeface="ITC Avant Garde Std B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900" dirty="0"/>
              <a:t>Pág.</a:t>
            </a:r>
          </a:p>
        </p:txBody>
      </p:sp>
    </p:spTree>
    <p:extLst>
      <p:ext uri="{BB962C8B-B14F-4D97-AF65-F5344CB8AC3E}">
        <p14:creationId xmlns:p14="http://schemas.microsoft.com/office/powerpoint/2010/main" val="41830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05" r:id="rId1"/>
  </p:sldLayoutIdLst>
  <p:hf hd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25118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  <a:latin typeface="ITC Avant Garde Std Bk"/>
                <a:cs typeface="ITC Avant Garde Std Bk"/>
              </a:defRPr>
            </a:lvl1pPr>
          </a:lstStyle>
          <a:p>
            <a:r>
              <a:rPr lang="es-ES"/>
              <a:t>DEPARTAMENTO EROSKI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ITC Avant Garde Std Bk"/>
                <a:cs typeface="ITC Avant Garde Std Bk"/>
              </a:defRPr>
            </a:lvl1pPr>
          </a:lstStyle>
          <a:p>
            <a:fld id="{4C48CF27-4977-0F4F-B072-4EC0FD1811C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Marcador de texto 2"/>
          <p:cNvSpPr txBox="1">
            <a:spLocks/>
          </p:cNvSpPr>
          <p:nvPr userDrawn="1"/>
        </p:nvSpPr>
        <p:spPr>
          <a:xfrm>
            <a:off x="6042784" y="4770391"/>
            <a:ext cx="1485900" cy="273844"/>
          </a:xfrm>
          <a:prstGeom prst="rect">
            <a:avLst/>
          </a:prstGeom>
        </p:spPr>
        <p:txBody>
          <a:bodyPr vert="horz"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s-ES" sz="1200" kern="1200" dirty="0">
                <a:solidFill>
                  <a:schemeClr val="tx1">
                    <a:tint val="75000"/>
                  </a:schemeClr>
                </a:solidFill>
                <a:latin typeface="ITC Avant Garde Std Bk"/>
                <a:ea typeface="+mn-ea"/>
                <a:cs typeface="ITC Avant Garde Std B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900" dirty="0"/>
              <a:t>Pág.</a:t>
            </a:r>
          </a:p>
        </p:txBody>
      </p:sp>
    </p:spTree>
    <p:extLst>
      <p:ext uri="{BB962C8B-B14F-4D97-AF65-F5344CB8AC3E}">
        <p14:creationId xmlns:p14="http://schemas.microsoft.com/office/powerpoint/2010/main" val="348832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99" r:id="rId1"/>
  </p:sldLayoutIdLst>
  <p:hf hd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25118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  <a:latin typeface="ITC Avant Garde Std Bk"/>
                <a:cs typeface="ITC Avant Garde Std Bk"/>
              </a:defRPr>
            </a:lvl1pPr>
          </a:lstStyle>
          <a:p>
            <a:r>
              <a:rPr lang="es-ES"/>
              <a:t>DEPARTAMENTO EROSKI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ITC Avant Garde Std Bk"/>
                <a:cs typeface="ITC Avant Garde Std Bk"/>
              </a:defRPr>
            </a:lvl1pPr>
          </a:lstStyle>
          <a:p>
            <a:fld id="{4C48CF27-4977-0F4F-B072-4EC0FD1811C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8" name="Marcador de texto 2"/>
          <p:cNvSpPr txBox="1">
            <a:spLocks/>
          </p:cNvSpPr>
          <p:nvPr userDrawn="1"/>
        </p:nvSpPr>
        <p:spPr>
          <a:xfrm>
            <a:off x="6042784" y="4770391"/>
            <a:ext cx="1485900" cy="273844"/>
          </a:xfrm>
          <a:prstGeom prst="rect">
            <a:avLst/>
          </a:prstGeom>
        </p:spPr>
        <p:txBody>
          <a:bodyPr vert="horz"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s-ES" sz="1200" kern="1200" dirty="0">
                <a:solidFill>
                  <a:schemeClr val="tx1">
                    <a:tint val="75000"/>
                  </a:schemeClr>
                </a:solidFill>
                <a:latin typeface="ITC Avant Garde Std Bk"/>
                <a:ea typeface="+mn-ea"/>
                <a:cs typeface="ITC Avant Garde Std B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900" dirty="0">
                <a:solidFill>
                  <a:schemeClr val="bg1"/>
                </a:solidFill>
              </a:rPr>
              <a:t>Pág.</a:t>
            </a:r>
          </a:p>
        </p:txBody>
      </p:sp>
    </p:spTree>
    <p:extLst>
      <p:ext uri="{BB962C8B-B14F-4D97-AF65-F5344CB8AC3E}">
        <p14:creationId xmlns:p14="http://schemas.microsoft.com/office/powerpoint/2010/main" val="2975022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19" r:id="rId1"/>
  </p:sldLayoutIdLst>
  <p:hf hd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372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748" r:id="rId1"/>
  </p:sldLayoutIdLst>
  <p:hf hd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95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744" r:id="rId1"/>
  </p:sldLayoutIdLst>
  <p:hf hd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076AFCD7-4ED0-4B7D-852D-D0B4B16C0C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5969"/>
          <a:stretch/>
        </p:blipFill>
        <p:spPr>
          <a:xfrm>
            <a:off x="0" y="995441"/>
            <a:ext cx="2107096" cy="2114395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27F0A856-1A79-4569-A27B-7FD5CBF24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9244" y="284817"/>
            <a:ext cx="5554134" cy="4249476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s-ES" sz="2400" dirty="0" smtClean="0"/>
              <a:t>DISTRIBUCIÓN ALIMENTARIA</a:t>
            </a:r>
            <a:br>
              <a:rPr lang="es-ES" sz="2400" dirty="0" smtClean="0"/>
            </a:br>
            <a:r>
              <a:rPr lang="es-ES" sz="2400" dirty="0" smtClean="0"/>
              <a:t>Y DESARROLLO SOSTENIBLE:</a:t>
            </a:r>
            <a:br>
              <a:rPr lang="es-ES" sz="2400" dirty="0" smtClean="0"/>
            </a:br>
            <a:r>
              <a:rPr lang="es-ES" sz="2400" dirty="0" smtClean="0"/>
              <a:t>EL CASO DE EROSKI</a:t>
            </a:r>
            <a:br>
              <a:rPr lang="es-ES" sz="2400" dirty="0" smtClean="0"/>
            </a:br>
            <a:r>
              <a:rPr lang="es-ES" sz="2400" dirty="0"/>
              <a:t/>
            </a:r>
            <a:br>
              <a:rPr lang="es-ES" sz="2400" dirty="0"/>
            </a:b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2400" dirty="0"/>
              <a:t/>
            </a:r>
            <a:br>
              <a:rPr lang="es-ES" sz="2400" dirty="0"/>
            </a:br>
            <a:r>
              <a:rPr lang="es-ES" sz="1600" dirty="0" smtClean="0"/>
              <a:t>Alejandro Martínez Berriochoa</a:t>
            </a:r>
            <a:br>
              <a:rPr lang="es-ES" sz="1600" dirty="0" smtClean="0"/>
            </a:br>
            <a:r>
              <a:rPr lang="es-ES" sz="1600" dirty="0" smtClean="0"/>
              <a:t>Director de Salud y Sostenibilidad</a:t>
            </a:r>
            <a:br>
              <a:rPr lang="es-ES" sz="1600" dirty="0" smtClean="0"/>
            </a:br>
            <a:r>
              <a:rPr lang="es-ES" sz="1600" dirty="0" smtClean="0"/>
              <a:t>EROSKI</a:t>
            </a:r>
            <a:br>
              <a:rPr lang="es-ES" sz="1600" dirty="0" smtClean="0"/>
            </a:br>
            <a:r>
              <a:rPr lang="es-ES" sz="1600" dirty="0" err="1" smtClean="0"/>
              <a:t>Izaite</a:t>
            </a:r>
            <a:r>
              <a:rPr lang="es-ES" sz="1600" dirty="0" smtClean="0"/>
              <a:t>, 22 </a:t>
            </a:r>
            <a:r>
              <a:rPr lang="es-ES" sz="1600" dirty="0" smtClean="0"/>
              <a:t>de octubre de 2018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72571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CF27-4977-0F4F-B072-4EC0FD1811C7}" type="slidenum">
              <a:rPr lang="es-ES" smtClean="0"/>
              <a:pPr/>
              <a:t>10</a:t>
            </a:fld>
            <a:endParaRPr lang="es-ES"/>
          </a:p>
        </p:txBody>
      </p:sp>
      <p:sp>
        <p:nvSpPr>
          <p:cNvPr id="7" name="Marcador de texto 6">
            <a:extLst>
              <a:ext uri="{FF2B5EF4-FFF2-40B4-BE49-F238E27FC236}">
                <a16:creationId xmlns="" xmlns:a16="http://schemas.microsoft.com/office/drawing/2014/main" id="{91A6CAF9-3DC5-45FB-A2F5-1BC56A49C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9549" y="742866"/>
            <a:ext cx="8559209" cy="3513534"/>
          </a:xfrm>
        </p:spPr>
        <p:txBody>
          <a:bodyPr/>
          <a:lstStyle/>
          <a:p>
            <a:r>
              <a:rPr lang="es-ES" sz="2000" b="1" dirty="0">
                <a:solidFill>
                  <a:srgbClr val="00B0F0"/>
                </a:solidFill>
              </a:rPr>
              <a:t>7</a:t>
            </a:r>
            <a:r>
              <a:rPr lang="es-ES" sz="2000" b="1" dirty="0" smtClean="0">
                <a:solidFill>
                  <a:srgbClr val="00B0F0"/>
                </a:solidFill>
              </a:rPr>
              <a:t>. Facilitamos una alimentación saludable y sostenible a buen precio</a:t>
            </a:r>
          </a:p>
          <a:p>
            <a:pPr marL="342900" indent="-342900">
              <a:buAutoNum type="arabicPeriod"/>
            </a:pPr>
            <a:endParaRPr lang="es-ES" sz="2000" b="1" dirty="0" smtClean="0"/>
          </a:p>
          <a:p>
            <a:endParaRPr lang="es-ES" dirty="0"/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BC573F30-2DA4-43EA-AAA6-D0F6151C3041}"/>
              </a:ext>
            </a:extLst>
          </p:cNvPr>
          <p:cNvSpPr/>
          <p:nvPr/>
        </p:nvSpPr>
        <p:spPr>
          <a:xfrm>
            <a:off x="287078" y="1126391"/>
            <a:ext cx="8346557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Ofrecemos los productos precisos para una alimentación equilibrada y sostenible a un buen precio y desarrollaremos propuestas de ahorro personalizadas a los clientes implicados en una vida saludable y sostenible</a:t>
            </a:r>
            <a:r>
              <a:rPr lang="es-ES" dirty="0" smtClean="0"/>
              <a:t>.</a:t>
            </a:r>
          </a:p>
          <a:p>
            <a:endParaRPr lang="es-ES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Democratización del consumo saludable y sostenible.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s-ES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174308" y="4767263"/>
            <a:ext cx="2895600" cy="273844"/>
          </a:xfrm>
        </p:spPr>
        <p:txBody>
          <a:bodyPr/>
          <a:lstStyle/>
          <a:p>
            <a:r>
              <a:rPr lang="es-ES" dirty="0" smtClean="0"/>
              <a:t>MARKETING SALUD Y SOSTENIBILIDAD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510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CF27-4977-0F4F-B072-4EC0FD1811C7}" type="slidenum">
              <a:rPr lang="es-ES" smtClean="0"/>
              <a:pPr/>
              <a:t>11</a:t>
            </a:fld>
            <a:endParaRPr lang="es-ES"/>
          </a:p>
        </p:txBody>
      </p:sp>
      <p:sp>
        <p:nvSpPr>
          <p:cNvPr id="7" name="Marcador de texto 6">
            <a:extLst>
              <a:ext uri="{FF2B5EF4-FFF2-40B4-BE49-F238E27FC236}">
                <a16:creationId xmlns="" xmlns:a16="http://schemas.microsoft.com/office/drawing/2014/main" id="{91A6CAF9-3DC5-45FB-A2F5-1BC56A49C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9549" y="742866"/>
            <a:ext cx="8559209" cy="3513534"/>
          </a:xfrm>
        </p:spPr>
        <p:txBody>
          <a:bodyPr/>
          <a:lstStyle/>
          <a:p>
            <a:r>
              <a:rPr lang="es-ES" sz="2000" b="1" dirty="0" smtClean="0">
                <a:solidFill>
                  <a:srgbClr val="00B0F0"/>
                </a:solidFill>
              </a:rPr>
              <a:t>8. Comunicación clara y transparente con los grupos de interés</a:t>
            </a:r>
          </a:p>
          <a:p>
            <a:pPr marL="342900" indent="-342900">
              <a:buAutoNum type="arabicPeriod"/>
            </a:pPr>
            <a:endParaRPr lang="es-ES" sz="2000" b="1" dirty="0" smtClean="0"/>
          </a:p>
          <a:p>
            <a:endParaRPr lang="es-ES" dirty="0"/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BC573F30-2DA4-43EA-AAA6-D0F6151C3041}"/>
              </a:ext>
            </a:extLst>
          </p:cNvPr>
          <p:cNvSpPr/>
          <p:nvPr/>
        </p:nvSpPr>
        <p:spPr>
          <a:xfrm>
            <a:off x="287078" y="1126391"/>
            <a:ext cx="834655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Basaremos en los principios de claridad, transparencia y escucha nuestra comunicación con socios, clientes, consumidores, trabajadores y otros grupos de interés.</a:t>
            </a:r>
            <a:endParaRPr lang="es-ES" dirty="0" smtClean="0"/>
          </a:p>
          <a:p>
            <a:endParaRPr lang="es-ES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Modelo de empresa: cooperativa de consumo (consumidores + trabajadores)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Etiquetado nutricional claro y transparente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Escucha y participación constantes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Memoria de Sostenibilidad</a:t>
            </a:r>
          </a:p>
        </p:txBody>
      </p:sp>
      <p:sp>
        <p:nvSpPr>
          <p:cNvPr id="6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174308" y="4767263"/>
            <a:ext cx="2895600" cy="273844"/>
          </a:xfrm>
        </p:spPr>
        <p:txBody>
          <a:bodyPr/>
          <a:lstStyle/>
          <a:p>
            <a:r>
              <a:rPr lang="es-ES" dirty="0" smtClean="0"/>
              <a:t>MARKETING SALUD Y SOSTENIBILIDAD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20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CF27-4977-0F4F-B072-4EC0FD1811C7}" type="slidenum">
              <a:rPr lang="es-ES" smtClean="0"/>
              <a:pPr/>
              <a:t>12</a:t>
            </a:fld>
            <a:endParaRPr lang="es-ES"/>
          </a:p>
        </p:txBody>
      </p:sp>
      <p:sp>
        <p:nvSpPr>
          <p:cNvPr id="7" name="Marcador de texto 6">
            <a:extLst>
              <a:ext uri="{FF2B5EF4-FFF2-40B4-BE49-F238E27FC236}">
                <a16:creationId xmlns="" xmlns:a16="http://schemas.microsoft.com/office/drawing/2014/main" id="{91A6CAF9-3DC5-45FB-A2F5-1BC56A49C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9549" y="742866"/>
            <a:ext cx="8559209" cy="3513534"/>
          </a:xfrm>
        </p:spPr>
        <p:txBody>
          <a:bodyPr/>
          <a:lstStyle/>
          <a:p>
            <a:r>
              <a:rPr lang="es-ES" sz="2000" b="1" dirty="0">
                <a:solidFill>
                  <a:srgbClr val="00B0F0"/>
                </a:solidFill>
              </a:rPr>
              <a:t>9</a:t>
            </a:r>
            <a:r>
              <a:rPr lang="es-ES" sz="2000" b="1" dirty="0" smtClean="0">
                <a:solidFill>
                  <a:srgbClr val="00B0F0"/>
                </a:solidFill>
              </a:rPr>
              <a:t>. Fomentamos de salud, bienestar y sostenibilidad de trabajadores</a:t>
            </a:r>
          </a:p>
          <a:p>
            <a:pPr marL="342900" indent="-342900">
              <a:buAutoNum type="arabicPeriod"/>
            </a:pPr>
            <a:endParaRPr lang="es-ES" sz="2000" b="1" dirty="0" smtClean="0"/>
          </a:p>
          <a:p>
            <a:endParaRPr lang="es-ES" dirty="0"/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BC573F30-2DA4-43EA-AAA6-D0F6151C3041}"/>
              </a:ext>
            </a:extLst>
          </p:cNvPr>
          <p:cNvSpPr/>
          <p:nvPr/>
        </p:nvSpPr>
        <p:spPr>
          <a:xfrm>
            <a:off x="287078" y="1126391"/>
            <a:ext cx="8346557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Formamos a los trabajadores en el fomento de la salud, el bienestar y la sostenibilidad, lo que redunda en la mejora de su calidad de vida y en la mejor atención a socios, clientes y consumidores</a:t>
            </a:r>
            <a:r>
              <a:rPr lang="es-ES" dirty="0" smtClean="0"/>
              <a:t>.</a:t>
            </a:r>
          </a:p>
          <a:p>
            <a:endParaRPr lang="es-ES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Trabajador como agente tractor para mover la sociedad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Trabajador como un fin en sí mismo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Igualdad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Conciliación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Formación</a:t>
            </a:r>
          </a:p>
        </p:txBody>
      </p:sp>
      <p:sp>
        <p:nvSpPr>
          <p:cNvPr id="6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174308" y="4767263"/>
            <a:ext cx="2895600" cy="273844"/>
          </a:xfrm>
        </p:spPr>
        <p:txBody>
          <a:bodyPr/>
          <a:lstStyle/>
          <a:p>
            <a:r>
              <a:rPr lang="es-ES" dirty="0" smtClean="0"/>
              <a:t>MARKETING SALUD Y SOSTENIBILIDAD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7329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CF27-4977-0F4F-B072-4EC0FD1811C7}" type="slidenum">
              <a:rPr lang="es-ES" smtClean="0"/>
              <a:pPr/>
              <a:t>13</a:t>
            </a:fld>
            <a:endParaRPr lang="es-ES"/>
          </a:p>
        </p:txBody>
      </p:sp>
      <p:sp>
        <p:nvSpPr>
          <p:cNvPr id="7" name="Marcador de texto 6">
            <a:extLst>
              <a:ext uri="{FF2B5EF4-FFF2-40B4-BE49-F238E27FC236}">
                <a16:creationId xmlns="" xmlns:a16="http://schemas.microsoft.com/office/drawing/2014/main" id="{91A6CAF9-3DC5-45FB-A2F5-1BC56A49C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9549" y="742866"/>
            <a:ext cx="8698463" cy="3513534"/>
          </a:xfrm>
        </p:spPr>
        <p:txBody>
          <a:bodyPr/>
          <a:lstStyle/>
          <a:p>
            <a:r>
              <a:rPr lang="es-ES" sz="2000" b="1" dirty="0" smtClean="0">
                <a:solidFill>
                  <a:srgbClr val="00B0F0"/>
                </a:solidFill>
              </a:rPr>
              <a:t>10. Formación e información del consumidor en salud y sostenibilidad</a:t>
            </a:r>
          </a:p>
          <a:p>
            <a:pPr marL="342900" indent="-342900">
              <a:buAutoNum type="arabicPeriod"/>
            </a:pPr>
            <a:endParaRPr lang="es-ES" sz="2000" b="1" dirty="0" smtClean="0"/>
          </a:p>
          <a:p>
            <a:endParaRPr lang="es-ES" dirty="0"/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BC573F30-2DA4-43EA-AAA6-D0F6151C3041}"/>
              </a:ext>
            </a:extLst>
          </p:cNvPr>
          <p:cNvSpPr/>
          <p:nvPr/>
        </p:nvSpPr>
        <p:spPr>
          <a:xfrm>
            <a:off x="287078" y="1126391"/>
            <a:ext cx="8346557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Formaremos a los consumidores para facilitarles una vida saludable y sostenible, ofreciéndoles productos informativos veraces, independientes, prácticos y amenos, y colaborando activamente en la mejora de la salud y la sostenibilidad de sus compras</a:t>
            </a:r>
            <a:r>
              <a:rPr lang="es-ES" dirty="0" smtClean="0"/>
              <a:t>.</a:t>
            </a:r>
          </a:p>
          <a:p>
            <a:endParaRPr lang="es-ES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Líderes en información al consumidor: Eroski Consumer y www.consumer.es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 Educativo en Alimentación y Hábitos Saludables: 2.000.000 escolares formados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Integramos la formación en la actividad comercial</a:t>
            </a:r>
          </a:p>
        </p:txBody>
      </p:sp>
      <p:sp>
        <p:nvSpPr>
          <p:cNvPr id="6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174308" y="4767263"/>
            <a:ext cx="2895600" cy="273844"/>
          </a:xfrm>
        </p:spPr>
        <p:txBody>
          <a:bodyPr/>
          <a:lstStyle/>
          <a:p>
            <a:r>
              <a:rPr lang="es-ES" dirty="0" smtClean="0"/>
              <a:t>MARKETING SALUD Y SOSTENIBILIDAD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8087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076AFCD7-4ED0-4B7D-852D-D0B4B16C0C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5969"/>
          <a:stretch/>
        </p:blipFill>
        <p:spPr>
          <a:xfrm>
            <a:off x="0" y="1018723"/>
            <a:ext cx="2107096" cy="2114395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27F0A856-1A79-4569-A27B-7FD5CBF24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6373" y="611059"/>
            <a:ext cx="5957627" cy="2929722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s-ES" dirty="0" smtClean="0"/>
              <a:t>Muchas gracias</a:t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Eskerrik asko</a:t>
            </a: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2400" dirty="0"/>
              <a:t/>
            </a:r>
            <a:br>
              <a:rPr lang="es-ES" sz="2400" dirty="0"/>
            </a:br>
            <a:r>
              <a:rPr lang="es-ES" sz="2400" dirty="0" smtClean="0"/>
              <a:t>alejandro_martinez@eroski.es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90436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>
            <a:extLst>
              <a:ext uri="{FF2B5EF4-FFF2-40B4-BE49-F238E27FC236}">
                <a16:creationId xmlns="" xmlns:a16="http://schemas.microsoft.com/office/drawing/2014/main" id="{91A6CAF9-3DC5-45FB-A2F5-1BC56A49C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38699" y="414780"/>
            <a:ext cx="6102061" cy="3999839"/>
          </a:xfrm>
        </p:spPr>
        <p:txBody>
          <a:bodyPr/>
          <a:lstStyle/>
          <a:p>
            <a:r>
              <a:rPr lang="es-ES" sz="2400" dirty="0"/>
              <a:t>Desde el principio, en EROSKI creemos que la tienda es el lugar desde donde podemos impulsar una buena alimentación y un consumo más responsable</a:t>
            </a:r>
            <a:r>
              <a:rPr lang="es-ES" sz="2400" dirty="0" smtClean="0"/>
              <a:t>.</a:t>
            </a:r>
          </a:p>
          <a:p>
            <a:endParaRPr lang="es-ES" sz="2400" dirty="0" smtClean="0"/>
          </a:p>
          <a:p>
            <a:r>
              <a:rPr lang="es-ES" sz="2400" dirty="0" smtClean="0"/>
              <a:t>Hoy</a:t>
            </a:r>
            <a:r>
              <a:rPr lang="es-ES" sz="2400" dirty="0"/>
              <a:t>, esta convicción se recoge </a:t>
            </a:r>
            <a:r>
              <a:rPr lang="es-ES" sz="2400" dirty="0" smtClean="0"/>
              <a:t>en nuestros </a:t>
            </a:r>
            <a:r>
              <a:rPr lang="es-ES" sz="2400" b="1" dirty="0" smtClean="0">
                <a:solidFill>
                  <a:srgbClr val="00B0F0"/>
                </a:solidFill>
              </a:rPr>
              <a:t>10 </a:t>
            </a:r>
            <a:r>
              <a:rPr lang="es-ES" sz="2400" b="1" dirty="0">
                <a:solidFill>
                  <a:srgbClr val="00B0F0"/>
                </a:solidFill>
              </a:rPr>
              <a:t>compromisos por la salud y la </a:t>
            </a:r>
            <a:r>
              <a:rPr lang="es-ES" sz="2400" b="1" dirty="0" smtClean="0">
                <a:solidFill>
                  <a:srgbClr val="00B0F0"/>
                </a:solidFill>
              </a:rPr>
              <a:t>sostenibilidad</a:t>
            </a:r>
            <a:r>
              <a:rPr lang="es-ES" sz="2400" b="1" dirty="0" smtClean="0"/>
              <a:t>, </a:t>
            </a:r>
            <a:r>
              <a:rPr lang="es-ES" sz="2400" dirty="0" smtClean="0"/>
              <a:t>que </a:t>
            </a:r>
            <a:r>
              <a:rPr lang="es-ES" sz="2400" dirty="0"/>
              <a:t>nos marcan el camino a seguir</a:t>
            </a:r>
            <a:r>
              <a:rPr lang="es-ES" sz="2400" dirty="0" smtClean="0"/>
              <a:t>.</a:t>
            </a:r>
            <a:endParaRPr lang="es-ES" sz="2400" b="1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CF27-4977-0F4F-B072-4EC0FD1811C7}" type="slidenum">
              <a:rPr lang="es-ES" smtClean="0"/>
              <a:pPr/>
              <a:t>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MARKETING SALUD Y SOSTENIBILIDAD</a:t>
            </a:r>
            <a:endParaRPr lang="es-ES" dirty="0"/>
          </a:p>
        </p:txBody>
      </p:sp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0BFD7C46-C7E5-0F4C-92E9-55D9C3653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42" y="414780"/>
            <a:ext cx="2817757" cy="399984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350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CF27-4977-0F4F-B072-4EC0FD1811C7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MARKETING SALUD Y SOSTENIBILIDAD</a:t>
            </a:r>
            <a:endParaRPr lang="es-ES" dirty="0"/>
          </a:p>
        </p:txBody>
      </p:sp>
      <p:grpSp>
        <p:nvGrpSpPr>
          <p:cNvPr id="8" name="Grupo 7"/>
          <p:cNvGrpSpPr/>
          <p:nvPr/>
        </p:nvGrpSpPr>
        <p:grpSpPr>
          <a:xfrm>
            <a:off x="34930" y="227962"/>
            <a:ext cx="5688537" cy="4219859"/>
            <a:chOff x="84841" y="1001164"/>
            <a:chExt cx="3764670" cy="2830554"/>
          </a:xfrm>
        </p:grpSpPr>
        <p:sp>
          <p:nvSpPr>
            <p:cNvPr id="9" name="CuadroTexto 8"/>
            <p:cNvSpPr txBox="1"/>
            <p:nvPr/>
          </p:nvSpPr>
          <p:spPr>
            <a:xfrm>
              <a:off x="84841" y="1244338"/>
              <a:ext cx="3764670" cy="231899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41" y="1001164"/>
              <a:ext cx="3663070" cy="2830554"/>
            </a:xfrm>
            <a:prstGeom prst="rect">
              <a:avLst/>
            </a:prstGeom>
          </p:spPr>
        </p:pic>
      </p:grp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076AFCD7-4ED0-4B7D-852D-D0B4B16C0C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5969"/>
          <a:stretch/>
        </p:blipFill>
        <p:spPr>
          <a:xfrm>
            <a:off x="5723467" y="734176"/>
            <a:ext cx="3360163" cy="33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1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CF27-4977-0F4F-B072-4EC0FD1811C7}" type="slidenum">
              <a:rPr lang="es-ES" smtClean="0"/>
              <a:pPr/>
              <a:t>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MARKETING SALUD Y SOSTENIBILIDAD</a:t>
            </a:r>
            <a:endParaRPr lang="es-ES" dirty="0"/>
          </a:p>
        </p:txBody>
      </p:sp>
      <p:sp>
        <p:nvSpPr>
          <p:cNvPr id="7" name="Marcador de texto 6">
            <a:extLst>
              <a:ext uri="{FF2B5EF4-FFF2-40B4-BE49-F238E27FC236}">
                <a16:creationId xmlns="" xmlns:a16="http://schemas.microsoft.com/office/drawing/2014/main" id="{91A6CAF9-3DC5-45FB-A2F5-1BC56A49C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7078" y="742866"/>
            <a:ext cx="8559209" cy="3513534"/>
          </a:xfrm>
        </p:spPr>
        <p:txBody>
          <a:bodyPr/>
          <a:lstStyle/>
          <a:p>
            <a:r>
              <a:rPr lang="es-ES" sz="2000" b="1" dirty="0" smtClean="0">
                <a:solidFill>
                  <a:srgbClr val="00B0F0"/>
                </a:solidFill>
              </a:rPr>
              <a:t>1. Nos implicamos con </a:t>
            </a:r>
            <a:r>
              <a:rPr lang="es-ES" sz="2000" b="1" dirty="0">
                <a:solidFill>
                  <a:srgbClr val="00B0F0"/>
                </a:solidFill>
              </a:rPr>
              <a:t>la seguridad alimentaria</a:t>
            </a:r>
          </a:p>
          <a:p>
            <a:pPr marL="342900" indent="-342900">
              <a:buAutoNum type="arabicPeriod"/>
            </a:pPr>
            <a:endParaRPr lang="es-ES" sz="2000" b="1" dirty="0"/>
          </a:p>
          <a:p>
            <a:endParaRPr lang="es-ES" dirty="0"/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BC573F30-2DA4-43EA-AAA6-D0F6151C3041}"/>
              </a:ext>
            </a:extLst>
          </p:cNvPr>
          <p:cNvSpPr/>
          <p:nvPr/>
        </p:nvSpPr>
        <p:spPr>
          <a:xfrm>
            <a:off x="287078" y="1126391"/>
            <a:ext cx="8346557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Estamos comprometidos con la seguridad alimentaria de nuestras tiendas, instalaciones y productos</a:t>
            </a:r>
            <a:r>
              <a:rPr lang="es-ES" dirty="0" smtClean="0"/>
              <a:t>.</a:t>
            </a:r>
          </a:p>
          <a:p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sz="20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Trazabilidad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Cadena de frío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 de proveedores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 de instalaciones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Marcas Propias y doble control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41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CF27-4977-0F4F-B072-4EC0FD1811C7}" type="slidenum">
              <a:rPr lang="es-ES" smtClean="0"/>
              <a:pPr/>
              <a:t>5</a:t>
            </a:fld>
            <a:endParaRPr lang="es-ES"/>
          </a:p>
        </p:txBody>
      </p:sp>
      <p:sp>
        <p:nvSpPr>
          <p:cNvPr id="7" name="Marcador de texto 6">
            <a:extLst>
              <a:ext uri="{FF2B5EF4-FFF2-40B4-BE49-F238E27FC236}">
                <a16:creationId xmlns="" xmlns:a16="http://schemas.microsoft.com/office/drawing/2014/main" id="{91A6CAF9-3DC5-45FB-A2F5-1BC56A49C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7078" y="742866"/>
            <a:ext cx="8559209" cy="3513534"/>
          </a:xfrm>
        </p:spPr>
        <p:txBody>
          <a:bodyPr/>
          <a:lstStyle/>
          <a:p>
            <a:r>
              <a:rPr lang="es-ES" sz="2000" b="1" dirty="0" smtClean="0">
                <a:solidFill>
                  <a:srgbClr val="00B0F0"/>
                </a:solidFill>
              </a:rPr>
              <a:t>2. Promovemos una alimentación saludable</a:t>
            </a:r>
          </a:p>
          <a:p>
            <a:pPr marL="342900" indent="-342900">
              <a:buAutoNum type="arabicPeriod"/>
            </a:pPr>
            <a:endParaRPr lang="es-ES" sz="2000" b="1" dirty="0" smtClean="0"/>
          </a:p>
          <a:p>
            <a:endParaRPr lang="es-ES" dirty="0"/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BC573F30-2DA4-43EA-AAA6-D0F6151C3041}"/>
              </a:ext>
            </a:extLst>
          </p:cNvPr>
          <p:cNvSpPr/>
          <p:nvPr/>
        </p:nvSpPr>
        <p:spPr>
          <a:xfrm>
            <a:off x="287078" y="1126391"/>
            <a:ext cx="8346557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Promovemos el consumo de todos los alimentos precisos para una alimentación equilibrada y mejoramos constantemente el perfil nutricional de los productos de nuestra marca.</a:t>
            </a: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sz="20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Promovemos la base de la pirámide alimentaria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Reformulamos los productos de marca propia (menos sal, azúcar, grasa)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Eliminación de las grasas trans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Eliminación de la grasa de palma y de coco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174308" y="4767263"/>
            <a:ext cx="2895600" cy="273844"/>
          </a:xfrm>
        </p:spPr>
        <p:txBody>
          <a:bodyPr/>
          <a:lstStyle/>
          <a:p>
            <a:r>
              <a:rPr lang="es-ES" dirty="0" smtClean="0"/>
              <a:t>MARKETING SALUD Y SOSTENIBILIDAD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921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CF27-4977-0F4F-B072-4EC0FD1811C7}" type="slidenum">
              <a:rPr lang="es-ES" smtClean="0"/>
              <a:pPr/>
              <a:t>6</a:t>
            </a:fld>
            <a:endParaRPr lang="es-ES"/>
          </a:p>
        </p:txBody>
      </p:sp>
      <p:sp>
        <p:nvSpPr>
          <p:cNvPr id="7" name="Marcador de texto 6">
            <a:extLst>
              <a:ext uri="{FF2B5EF4-FFF2-40B4-BE49-F238E27FC236}">
                <a16:creationId xmlns="" xmlns:a16="http://schemas.microsoft.com/office/drawing/2014/main" id="{91A6CAF9-3DC5-45FB-A2F5-1BC56A49C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9549" y="742866"/>
            <a:ext cx="8559209" cy="3513534"/>
          </a:xfrm>
        </p:spPr>
        <p:txBody>
          <a:bodyPr/>
          <a:lstStyle/>
          <a:p>
            <a:r>
              <a:rPr lang="es-ES" sz="2000" b="1" dirty="0" smtClean="0">
                <a:solidFill>
                  <a:srgbClr val="00B0F0"/>
                </a:solidFill>
              </a:rPr>
              <a:t>3. Prevenimos la obesidad infantil</a:t>
            </a:r>
          </a:p>
          <a:p>
            <a:pPr marL="342900" indent="-342900">
              <a:buAutoNum type="arabicPeriod"/>
            </a:pPr>
            <a:endParaRPr lang="es-ES" sz="2000" b="1" dirty="0" smtClean="0"/>
          </a:p>
          <a:p>
            <a:endParaRPr lang="es-ES" dirty="0"/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BC573F30-2DA4-43EA-AAA6-D0F6151C3041}"/>
              </a:ext>
            </a:extLst>
          </p:cNvPr>
          <p:cNvSpPr/>
          <p:nvPr/>
        </p:nvSpPr>
        <p:spPr>
          <a:xfrm>
            <a:off x="287078" y="1126391"/>
            <a:ext cx="8346557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Prevenimos la obesidad infantil promoviendo una alimentación equilibrada, reformulando los productos dirigidos al público infantil para limitar sus calorías y equilibrar sus nutrientes, diseñando tiendas en que los productos saludables estén más accesibles y actuando proactivamente en la formación e información de niños y niñas, y sus familias.</a:t>
            </a:r>
            <a:endParaRPr lang="es-ES" sz="20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s-ES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Formaremos a más de 2.000.000 de niños y niñas, y sus familias.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Limitación nutricional exigente en productos infantiles</a:t>
            </a:r>
          </a:p>
        </p:txBody>
      </p:sp>
      <p:sp>
        <p:nvSpPr>
          <p:cNvPr id="6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174308" y="4767263"/>
            <a:ext cx="2895600" cy="273844"/>
          </a:xfrm>
        </p:spPr>
        <p:txBody>
          <a:bodyPr/>
          <a:lstStyle/>
          <a:p>
            <a:r>
              <a:rPr lang="es-ES" dirty="0" smtClean="0"/>
              <a:t>MARKETING SALUD Y SOSTENIBILIDAD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382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CF27-4977-0F4F-B072-4EC0FD1811C7}" type="slidenum">
              <a:rPr lang="es-ES" smtClean="0"/>
              <a:pPr/>
              <a:t>7</a:t>
            </a:fld>
            <a:endParaRPr lang="es-ES"/>
          </a:p>
        </p:txBody>
      </p:sp>
      <p:sp>
        <p:nvSpPr>
          <p:cNvPr id="7" name="Marcador de texto 6">
            <a:extLst>
              <a:ext uri="{FF2B5EF4-FFF2-40B4-BE49-F238E27FC236}">
                <a16:creationId xmlns="" xmlns:a16="http://schemas.microsoft.com/office/drawing/2014/main" id="{91A6CAF9-3DC5-45FB-A2F5-1BC56A49C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9549" y="742866"/>
            <a:ext cx="8559209" cy="3513534"/>
          </a:xfrm>
        </p:spPr>
        <p:txBody>
          <a:bodyPr/>
          <a:lstStyle/>
          <a:p>
            <a:r>
              <a:rPr lang="es-ES" sz="2000" b="1" dirty="0">
                <a:solidFill>
                  <a:srgbClr val="00B0F0"/>
                </a:solidFill>
              </a:rPr>
              <a:t>4</a:t>
            </a:r>
            <a:r>
              <a:rPr lang="es-ES" sz="2000" b="1" dirty="0" smtClean="0">
                <a:solidFill>
                  <a:srgbClr val="00B0F0"/>
                </a:solidFill>
              </a:rPr>
              <a:t>. Atendemos las necesidades especiales en alimentación</a:t>
            </a:r>
          </a:p>
          <a:p>
            <a:pPr marL="342900" indent="-342900">
              <a:buAutoNum type="arabicPeriod"/>
            </a:pPr>
            <a:endParaRPr lang="es-ES" sz="2000" b="1" dirty="0" smtClean="0"/>
          </a:p>
          <a:p>
            <a:endParaRPr lang="es-ES" dirty="0"/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BC573F30-2DA4-43EA-AAA6-D0F6151C3041}"/>
              </a:ext>
            </a:extLst>
          </p:cNvPr>
          <p:cNvSpPr/>
          <p:nvPr/>
        </p:nvSpPr>
        <p:spPr>
          <a:xfrm>
            <a:off x="287078" y="1126391"/>
            <a:ext cx="834655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Disponemos de los productos necesarios para la alimentación cotidiana de personas con necesidades especiales derivadas de su estado de salud y de diferentes estilos y etapas de la vida</a:t>
            </a:r>
            <a:r>
              <a:rPr lang="es-ES" dirty="0" smtClean="0"/>
              <a:t>.</a:t>
            </a:r>
          </a:p>
          <a:p>
            <a:endParaRPr lang="es-ES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Cobertura de necesidades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Seguridad alimentaria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Eliminación de barreras de precio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Eliminación de barreras informativas</a:t>
            </a:r>
          </a:p>
        </p:txBody>
      </p:sp>
      <p:sp>
        <p:nvSpPr>
          <p:cNvPr id="6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174308" y="4767263"/>
            <a:ext cx="2895600" cy="273844"/>
          </a:xfrm>
        </p:spPr>
        <p:txBody>
          <a:bodyPr/>
          <a:lstStyle/>
          <a:p>
            <a:r>
              <a:rPr lang="es-ES" dirty="0" smtClean="0"/>
              <a:t>MARKETING SALUD Y SOSTENIBILIDAD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350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CF27-4977-0F4F-B072-4EC0FD1811C7}" type="slidenum">
              <a:rPr lang="es-ES" smtClean="0"/>
              <a:pPr/>
              <a:t>8</a:t>
            </a:fld>
            <a:endParaRPr lang="es-ES"/>
          </a:p>
        </p:txBody>
      </p:sp>
      <p:sp>
        <p:nvSpPr>
          <p:cNvPr id="7" name="Marcador de texto 6">
            <a:extLst>
              <a:ext uri="{FF2B5EF4-FFF2-40B4-BE49-F238E27FC236}">
                <a16:creationId xmlns="" xmlns:a16="http://schemas.microsoft.com/office/drawing/2014/main" id="{91A6CAF9-3DC5-45FB-A2F5-1BC56A49C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9549" y="171957"/>
            <a:ext cx="8559209" cy="3513534"/>
          </a:xfrm>
        </p:spPr>
        <p:txBody>
          <a:bodyPr/>
          <a:lstStyle/>
          <a:p>
            <a:r>
              <a:rPr lang="es-ES" sz="2000" b="1" dirty="0" smtClean="0">
                <a:solidFill>
                  <a:srgbClr val="00B0F0"/>
                </a:solidFill>
              </a:rPr>
              <a:t>5. Comprometidos con una alimentación más sostenible</a:t>
            </a:r>
          </a:p>
          <a:p>
            <a:pPr marL="342900" indent="-342900">
              <a:buAutoNum type="arabicPeriod"/>
            </a:pPr>
            <a:endParaRPr lang="es-ES" sz="2000" b="1" dirty="0" smtClean="0"/>
          </a:p>
          <a:p>
            <a:endParaRPr lang="es-ES" dirty="0"/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BC573F30-2DA4-43EA-AAA6-D0F6151C3041}"/>
              </a:ext>
            </a:extLst>
          </p:cNvPr>
          <p:cNvSpPr/>
          <p:nvPr/>
        </p:nvSpPr>
        <p:spPr>
          <a:xfrm>
            <a:off x="287078" y="686845"/>
            <a:ext cx="83465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Facilitamos una alimentación sostenible, reduciendo el impacto ambiental de nuestros procesos, tiendas y productos. Promovemos los productos ecológicos y los procedentes de procesos de producción más sostenibles, la reducción de aditivos artificiales y el bienestar animal</a:t>
            </a:r>
            <a:r>
              <a:rPr lang="es-ES" dirty="0" smtClean="0"/>
              <a:t>.</a:t>
            </a:r>
          </a:p>
          <a:p>
            <a:endParaRPr lang="es-ES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BC573F30-2DA4-43EA-AAA6-D0F6151C3041}"/>
              </a:ext>
            </a:extLst>
          </p:cNvPr>
          <p:cNvSpPr/>
          <p:nvPr/>
        </p:nvSpPr>
        <p:spPr>
          <a:xfrm>
            <a:off x="287079" y="1964219"/>
            <a:ext cx="3813582" cy="226215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Eliminación / reducción de decenas de sustancias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Productos ecológicos y procedentes de procesos y fuentes sostenibles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Pesca sostenible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Bienestar animal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BC573F30-2DA4-43EA-AAA6-D0F6151C3041}"/>
              </a:ext>
            </a:extLst>
          </p:cNvPr>
          <p:cNvSpPr/>
          <p:nvPr/>
        </p:nvSpPr>
        <p:spPr>
          <a:xfrm>
            <a:off x="4193131" y="1887275"/>
            <a:ext cx="4838097" cy="241604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Vigilancia de condiciones de trabajo en toda la cadena de valor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Ecodiseño de envases y embalajes.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Reducción de plásticos.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Eliminar el desperdicio alimentario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Construcción sostenible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Transporte sostenible</a:t>
            </a:r>
          </a:p>
        </p:txBody>
      </p:sp>
      <p:sp>
        <p:nvSpPr>
          <p:cNvPr id="11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174308" y="4767263"/>
            <a:ext cx="2895600" cy="273844"/>
          </a:xfrm>
        </p:spPr>
        <p:txBody>
          <a:bodyPr/>
          <a:lstStyle/>
          <a:p>
            <a:r>
              <a:rPr lang="es-ES" dirty="0" smtClean="0"/>
              <a:t>MARKETING SALUD Y SOSTENIBILIDAD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802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CF27-4977-0F4F-B072-4EC0FD1811C7}" type="slidenum">
              <a:rPr lang="es-ES" smtClean="0"/>
              <a:pPr/>
              <a:t>9</a:t>
            </a:fld>
            <a:endParaRPr lang="es-ES"/>
          </a:p>
        </p:txBody>
      </p:sp>
      <p:sp>
        <p:nvSpPr>
          <p:cNvPr id="7" name="Marcador de texto 6">
            <a:extLst>
              <a:ext uri="{FF2B5EF4-FFF2-40B4-BE49-F238E27FC236}">
                <a16:creationId xmlns="" xmlns:a16="http://schemas.microsoft.com/office/drawing/2014/main" id="{91A6CAF9-3DC5-45FB-A2F5-1BC56A49C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9549" y="742866"/>
            <a:ext cx="8559209" cy="3513534"/>
          </a:xfrm>
        </p:spPr>
        <p:txBody>
          <a:bodyPr/>
          <a:lstStyle/>
          <a:p>
            <a:r>
              <a:rPr lang="es-ES" sz="2000" b="1" dirty="0" smtClean="0">
                <a:solidFill>
                  <a:srgbClr val="00B0F0"/>
                </a:solidFill>
              </a:rPr>
              <a:t>6. Implicación con el producto local y el entorno más cercano</a:t>
            </a:r>
          </a:p>
          <a:p>
            <a:pPr marL="342900" indent="-342900">
              <a:buAutoNum type="arabicPeriod"/>
            </a:pPr>
            <a:endParaRPr lang="es-ES" sz="2000" b="1" dirty="0" smtClean="0"/>
          </a:p>
          <a:p>
            <a:endParaRPr lang="es-ES" dirty="0"/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BC573F30-2DA4-43EA-AAA6-D0F6151C3041}"/>
              </a:ext>
            </a:extLst>
          </p:cNvPr>
          <p:cNvSpPr/>
          <p:nvPr/>
        </p:nvSpPr>
        <p:spPr>
          <a:xfrm>
            <a:off x="287078" y="1126391"/>
            <a:ext cx="8346557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Promovemos el consumo de productos locales y somos un agente activo en el desarrollo social y económico de los entornos locales </a:t>
            </a:r>
            <a:r>
              <a:rPr lang="es-ES" dirty="0" smtClean="0"/>
              <a:t>donde tenemos presencia.</a:t>
            </a:r>
          </a:p>
          <a:p>
            <a:endParaRPr lang="es-ES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Cobertura de necesidades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Fomento de los pequeños y muy pequeños productos locales del sector primario.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Solidaridad con el entorno: agente social comprometido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Cultura e idioma</a:t>
            </a:r>
          </a:p>
        </p:txBody>
      </p:sp>
      <p:sp>
        <p:nvSpPr>
          <p:cNvPr id="6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174308" y="4767263"/>
            <a:ext cx="2895600" cy="273844"/>
          </a:xfrm>
        </p:spPr>
        <p:txBody>
          <a:bodyPr/>
          <a:lstStyle/>
          <a:p>
            <a:r>
              <a:rPr lang="es-ES" dirty="0" smtClean="0"/>
              <a:t>MARKETING SALUD Y SOSTENIBILIDAD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4267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342900" indent="-342900">
          <a:buAutoNum type="arabicPeriod"/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purl.org/dc/elements/1.1/"/>
    <ds:schemaRef ds:uri="http://schemas.microsoft.com/sharepoint/v3/field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terms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3241</TotalTime>
  <Words>769</Words>
  <Application>Microsoft Office PowerPoint</Application>
  <PresentationFormat>Presentación en pantalla (16:9)</PresentationFormat>
  <Paragraphs>103</Paragraphs>
  <Slides>14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14</vt:i4>
      </vt:variant>
    </vt:vector>
  </HeadingPairs>
  <TitlesOfParts>
    <vt:vector size="24" baseType="lpstr">
      <vt:lpstr>ＭＳ Ｐゴシック</vt:lpstr>
      <vt:lpstr>Arial</vt:lpstr>
      <vt:lpstr>Calibri</vt:lpstr>
      <vt:lpstr>ITC Avant Garde Std Bk</vt:lpstr>
      <vt:lpstr>3_Office Theme</vt:lpstr>
      <vt:lpstr>2_Tema de Office</vt:lpstr>
      <vt:lpstr>25_Tema de Office</vt:lpstr>
      <vt:lpstr>6_Tema de Office</vt:lpstr>
      <vt:lpstr>22_Office Theme</vt:lpstr>
      <vt:lpstr>21_Office Theme</vt:lpstr>
      <vt:lpstr>DISTRIBUCIÓN ALIMENTARIA Y DESARROLLO SOSTENIBLE: EL CASO DE EROSKI    Alejandro Martínez Berriochoa Director de Salud y Sostenibilidad EROSKI Izaite, 22 de octubre de 2018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Muchas gracias  Eskerrik asko  alejandro_martinez@eroski.es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Alex Martínez Berriochoa</cp:lastModifiedBy>
  <cp:revision>238</cp:revision>
  <dcterms:created xsi:type="dcterms:W3CDTF">2010-04-12T23:12:02Z</dcterms:created>
  <dcterms:modified xsi:type="dcterms:W3CDTF">2018-10-21T22:09:52Z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